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60" r:id="rId5"/>
    <p:sldId id="257" r:id="rId6"/>
    <p:sldId id="272" r:id="rId7"/>
    <p:sldId id="273" r:id="rId8"/>
    <p:sldId id="274" r:id="rId9"/>
    <p:sldId id="275" r:id="rId10"/>
    <p:sldId id="276" r:id="rId11"/>
    <p:sldId id="277" r:id="rId12"/>
    <p:sldId id="286" r:id="rId13"/>
    <p:sldId id="278" r:id="rId14"/>
    <p:sldId id="279" r:id="rId15"/>
    <p:sldId id="280" r:id="rId16"/>
    <p:sldId id="281" r:id="rId17"/>
    <p:sldId id="282" r:id="rId18"/>
    <p:sldId id="283" r:id="rId19"/>
    <p:sldId id="284" r:id="rId20"/>
    <p:sldId id="285" r:id="rId21"/>
    <p:sldId id="287" r:id="rId22"/>
    <p:sldId id="28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90" d="100"/>
          <a:sy n="90" d="100"/>
        </p:scale>
        <p:origin x="1260" y="9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68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2F16C-380C-42A7-ADBB-143F7C001B35}" type="datetimeFigureOut">
              <a:rPr lang="en-US" smtClean="0"/>
              <a:pPr/>
              <a:t>6/8/2018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1525B-F2EA-4E9F-A179-E30EAED4B745}" type="slidenum">
              <a:rPr lang="en-US" smtClean="0"/>
              <a:pPr/>
              <a:t>‹#›</a:t>
            </a:fld>
            <a:endParaRPr lang="en-US"/>
          </a:p>
        </p:txBody>
      </p:sp>
    </p:spTree>
    <p:extLst>
      <p:ext uri="{BB962C8B-B14F-4D97-AF65-F5344CB8AC3E}">
        <p14:creationId xmlns:p14="http://schemas.microsoft.com/office/powerpoint/2010/main" val="128880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2</a:t>
            </a:fld>
            <a:endParaRPr lang="en-US"/>
          </a:p>
        </p:txBody>
      </p:sp>
    </p:spTree>
    <p:extLst>
      <p:ext uri="{BB962C8B-B14F-4D97-AF65-F5344CB8AC3E}">
        <p14:creationId xmlns:p14="http://schemas.microsoft.com/office/powerpoint/2010/main" val="34331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11</a:t>
            </a:fld>
            <a:endParaRPr lang="en-US"/>
          </a:p>
        </p:txBody>
      </p:sp>
    </p:spTree>
    <p:extLst>
      <p:ext uri="{BB962C8B-B14F-4D97-AF65-F5344CB8AC3E}">
        <p14:creationId xmlns:p14="http://schemas.microsoft.com/office/powerpoint/2010/main" val="1367871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12</a:t>
            </a:fld>
            <a:endParaRPr lang="en-US"/>
          </a:p>
        </p:txBody>
      </p:sp>
    </p:spTree>
    <p:extLst>
      <p:ext uri="{BB962C8B-B14F-4D97-AF65-F5344CB8AC3E}">
        <p14:creationId xmlns:p14="http://schemas.microsoft.com/office/powerpoint/2010/main" val="3365260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13</a:t>
            </a:fld>
            <a:endParaRPr lang="en-US"/>
          </a:p>
        </p:txBody>
      </p:sp>
    </p:spTree>
    <p:extLst>
      <p:ext uri="{BB962C8B-B14F-4D97-AF65-F5344CB8AC3E}">
        <p14:creationId xmlns:p14="http://schemas.microsoft.com/office/powerpoint/2010/main" val="3063849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14</a:t>
            </a:fld>
            <a:endParaRPr lang="en-US"/>
          </a:p>
        </p:txBody>
      </p:sp>
    </p:spTree>
    <p:extLst>
      <p:ext uri="{BB962C8B-B14F-4D97-AF65-F5344CB8AC3E}">
        <p14:creationId xmlns:p14="http://schemas.microsoft.com/office/powerpoint/2010/main" val="1644586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15</a:t>
            </a:fld>
            <a:endParaRPr lang="en-US"/>
          </a:p>
        </p:txBody>
      </p:sp>
    </p:spTree>
    <p:extLst>
      <p:ext uri="{BB962C8B-B14F-4D97-AF65-F5344CB8AC3E}">
        <p14:creationId xmlns:p14="http://schemas.microsoft.com/office/powerpoint/2010/main" val="57091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16</a:t>
            </a:fld>
            <a:endParaRPr lang="en-US"/>
          </a:p>
        </p:txBody>
      </p:sp>
    </p:spTree>
    <p:extLst>
      <p:ext uri="{BB962C8B-B14F-4D97-AF65-F5344CB8AC3E}">
        <p14:creationId xmlns:p14="http://schemas.microsoft.com/office/powerpoint/2010/main" val="3565770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17</a:t>
            </a:fld>
            <a:endParaRPr lang="en-US"/>
          </a:p>
        </p:txBody>
      </p:sp>
    </p:spTree>
    <p:extLst>
      <p:ext uri="{BB962C8B-B14F-4D97-AF65-F5344CB8AC3E}">
        <p14:creationId xmlns:p14="http://schemas.microsoft.com/office/powerpoint/2010/main" val="145349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18</a:t>
            </a:fld>
            <a:endParaRPr lang="en-US"/>
          </a:p>
        </p:txBody>
      </p:sp>
    </p:spTree>
    <p:extLst>
      <p:ext uri="{BB962C8B-B14F-4D97-AF65-F5344CB8AC3E}">
        <p14:creationId xmlns:p14="http://schemas.microsoft.com/office/powerpoint/2010/main" val="3023980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19</a:t>
            </a:fld>
            <a:endParaRPr lang="en-US"/>
          </a:p>
        </p:txBody>
      </p:sp>
    </p:spTree>
    <p:extLst>
      <p:ext uri="{BB962C8B-B14F-4D97-AF65-F5344CB8AC3E}">
        <p14:creationId xmlns:p14="http://schemas.microsoft.com/office/powerpoint/2010/main" val="94254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3</a:t>
            </a:fld>
            <a:endParaRPr lang="en-US"/>
          </a:p>
        </p:txBody>
      </p:sp>
    </p:spTree>
    <p:extLst>
      <p:ext uri="{BB962C8B-B14F-4D97-AF65-F5344CB8AC3E}">
        <p14:creationId xmlns:p14="http://schemas.microsoft.com/office/powerpoint/2010/main" val="56337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4</a:t>
            </a:fld>
            <a:endParaRPr lang="en-US"/>
          </a:p>
        </p:txBody>
      </p:sp>
    </p:spTree>
    <p:extLst>
      <p:ext uri="{BB962C8B-B14F-4D97-AF65-F5344CB8AC3E}">
        <p14:creationId xmlns:p14="http://schemas.microsoft.com/office/powerpoint/2010/main" val="167081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5</a:t>
            </a:fld>
            <a:endParaRPr lang="en-US"/>
          </a:p>
        </p:txBody>
      </p:sp>
    </p:spTree>
    <p:extLst>
      <p:ext uri="{BB962C8B-B14F-4D97-AF65-F5344CB8AC3E}">
        <p14:creationId xmlns:p14="http://schemas.microsoft.com/office/powerpoint/2010/main" val="50941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6</a:t>
            </a:fld>
            <a:endParaRPr lang="en-US"/>
          </a:p>
        </p:txBody>
      </p:sp>
    </p:spTree>
    <p:extLst>
      <p:ext uri="{BB962C8B-B14F-4D97-AF65-F5344CB8AC3E}">
        <p14:creationId xmlns:p14="http://schemas.microsoft.com/office/powerpoint/2010/main" val="320355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7</a:t>
            </a:fld>
            <a:endParaRPr lang="en-US"/>
          </a:p>
        </p:txBody>
      </p:sp>
    </p:spTree>
    <p:extLst>
      <p:ext uri="{BB962C8B-B14F-4D97-AF65-F5344CB8AC3E}">
        <p14:creationId xmlns:p14="http://schemas.microsoft.com/office/powerpoint/2010/main" val="1387339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8</a:t>
            </a:fld>
            <a:endParaRPr lang="en-US"/>
          </a:p>
        </p:txBody>
      </p:sp>
    </p:spTree>
    <p:extLst>
      <p:ext uri="{BB962C8B-B14F-4D97-AF65-F5344CB8AC3E}">
        <p14:creationId xmlns:p14="http://schemas.microsoft.com/office/powerpoint/2010/main" val="224560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9</a:t>
            </a:fld>
            <a:endParaRPr lang="en-US"/>
          </a:p>
        </p:txBody>
      </p:sp>
    </p:spTree>
    <p:extLst>
      <p:ext uri="{BB962C8B-B14F-4D97-AF65-F5344CB8AC3E}">
        <p14:creationId xmlns:p14="http://schemas.microsoft.com/office/powerpoint/2010/main" val="3388581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1525B-F2EA-4E9F-A179-E30EAED4B745}" type="slidenum">
              <a:rPr lang="en-US" smtClean="0"/>
              <a:pPr/>
              <a:t>10</a:t>
            </a:fld>
            <a:endParaRPr lang="en-US"/>
          </a:p>
        </p:txBody>
      </p:sp>
    </p:spTree>
    <p:extLst>
      <p:ext uri="{BB962C8B-B14F-4D97-AF65-F5344CB8AC3E}">
        <p14:creationId xmlns:p14="http://schemas.microsoft.com/office/powerpoint/2010/main" val="109191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E69A45-94EA-4467-9213-9C6DD7EA7BF4}"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69A45-94EA-4467-9213-9C6DD7EA7BF4}"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69A45-94EA-4467-9213-9C6DD7EA7BF4}"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69A45-94EA-4467-9213-9C6DD7EA7BF4}"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E69A45-94EA-4467-9213-9C6DD7EA7BF4}"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E69A45-94EA-4467-9213-9C6DD7EA7BF4}"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E69A45-94EA-4467-9213-9C6DD7EA7BF4}" type="datetimeFigureOut">
              <a:rPr lang="en-US" smtClean="0"/>
              <a:pPr/>
              <a:t>6/8/2018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E69A45-94EA-4467-9213-9C6DD7EA7BF4}" type="datetimeFigureOut">
              <a:rPr lang="en-US" smtClean="0"/>
              <a:pPr/>
              <a:t>6/8/2018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69A45-94EA-4467-9213-9C6DD7EA7BF4}" type="datetimeFigureOut">
              <a:rPr lang="en-US" smtClean="0"/>
              <a:pPr/>
              <a:t>6/8/2018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E69A45-94EA-4467-9213-9C6DD7EA7BF4}"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E69A45-94EA-4467-9213-9C6DD7EA7BF4}"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69A45-94EA-4467-9213-9C6DD7EA7BF4}" type="datetimeFigureOut">
              <a:rPr lang="en-US" smtClean="0"/>
              <a:pPr/>
              <a:t>6/8/2018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C26E2-E557-4859-B8F1-F01B8D8197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Maria.Goris@apdcares.org" TargetMode="External"/><Relationship Id="rId4" Type="http://schemas.openxmlformats.org/officeDocument/2006/relationships/hyperlink" Target="mailto:Liesl.Ramos@apdcare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_2536165.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APD logo COLOR (RGB).png"/>
          <p:cNvPicPr>
            <a:picLocks noChangeAspect="1"/>
          </p:cNvPicPr>
          <p:nvPr/>
        </p:nvPicPr>
        <p:blipFill>
          <a:blip r:embed="rId3" cstate="print"/>
          <a:stretch>
            <a:fillRect/>
          </a:stretch>
        </p:blipFill>
        <p:spPr>
          <a:xfrm>
            <a:off x="797044" y="609600"/>
            <a:ext cx="7549911" cy="2481077"/>
          </a:xfrm>
          <a:prstGeom prst="rect">
            <a:avLst/>
          </a:prstGeom>
        </p:spPr>
      </p:pic>
      <p:sp>
        <p:nvSpPr>
          <p:cNvPr id="4" name="Rectangle 3">
            <a:extLst>
              <a:ext uri="{FF2B5EF4-FFF2-40B4-BE49-F238E27FC236}">
                <a16:creationId xmlns:a16="http://schemas.microsoft.com/office/drawing/2014/main" id="{3B2C37B7-4C5B-43E0-BA34-7074899E139D}"/>
              </a:ext>
            </a:extLst>
          </p:cNvPr>
          <p:cNvSpPr/>
          <p:nvPr/>
        </p:nvSpPr>
        <p:spPr>
          <a:xfrm>
            <a:off x="4955957" y="4572000"/>
            <a:ext cx="3883243" cy="954107"/>
          </a:xfrm>
          <a:prstGeom prst="rect">
            <a:avLst/>
          </a:prstGeom>
        </p:spPr>
        <p:txBody>
          <a:bodyPr wrap="none">
            <a:spAutoFit/>
          </a:bodyPr>
          <a:lstStyle/>
          <a:p>
            <a:pPr algn="r"/>
            <a:r>
              <a:rPr lang="en-US" sz="2800" b="1" dirty="0">
                <a:solidFill>
                  <a:schemeClr val="bg1"/>
                </a:solidFill>
                <a:latin typeface="+mj-lt"/>
              </a:rPr>
              <a:t>Rick Scott </a:t>
            </a:r>
          </a:p>
          <a:p>
            <a:pPr algn="r"/>
            <a:r>
              <a:rPr lang="en-US" sz="2800" b="1" dirty="0">
                <a:solidFill>
                  <a:schemeClr val="bg1"/>
                </a:solidFill>
                <a:latin typeface="+mj-lt"/>
              </a:rPr>
              <a:t>                            Governor</a:t>
            </a:r>
          </a:p>
        </p:txBody>
      </p:sp>
      <p:sp>
        <p:nvSpPr>
          <p:cNvPr id="5" name="Rectangle 4">
            <a:extLst>
              <a:ext uri="{FF2B5EF4-FFF2-40B4-BE49-F238E27FC236}">
                <a16:creationId xmlns:a16="http://schemas.microsoft.com/office/drawing/2014/main" id="{DEDA7DB7-3133-4D83-8176-2AB9B77AD620}"/>
              </a:ext>
            </a:extLst>
          </p:cNvPr>
          <p:cNvSpPr/>
          <p:nvPr/>
        </p:nvSpPr>
        <p:spPr>
          <a:xfrm>
            <a:off x="4267200" y="5715000"/>
            <a:ext cx="4572000" cy="876522"/>
          </a:xfrm>
          <a:prstGeom prst="rect">
            <a:avLst/>
          </a:prstGeom>
        </p:spPr>
        <p:txBody>
          <a:bodyPr>
            <a:spAutoFit/>
          </a:bodyPr>
          <a:lstStyle/>
          <a:p>
            <a:pPr algn="r">
              <a:lnSpc>
                <a:spcPct val="80000"/>
              </a:lnSpc>
              <a:spcBef>
                <a:spcPct val="20000"/>
              </a:spcBef>
            </a:pPr>
            <a:r>
              <a:rPr lang="en-US" sz="2800" b="1" dirty="0">
                <a:solidFill>
                  <a:schemeClr val="bg1"/>
                </a:solidFill>
                <a:latin typeface="+mj-lt"/>
              </a:rPr>
              <a:t>Barbara Palmer</a:t>
            </a:r>
          </a:p>
          <a:p>
            <a:pPr algn="r">
              <a:lnSpc>
                <a:spcPct val="80000"/>
              </a:lnSpc>
              <a:spcBef>
                <a:spcPct val="20000"/>
              </a:spcBef>
            </a:pPr>
            <a:r>
              <a:rPr lang="en-US" sz="2800" b="1" dirty="0">
                <a:solidFill>
                  <a:schemeClr val="bg1"/>
                </a:solidFill>
                <a:latin typeface="+mj-lt"/>
              </a:rPr>
              <a:t>APD Director      </a:t>
            </a:r>
          </a:p>
        </p:txBody>
      </p:sp>
      <p:sp>
        <p:nvSpPr>
          <p:cNvPr id="6" name="Rectangle 5">
            <a:extLst>
              <a:ext uri="{FF2B5EF4-FFF2-40B4-BE49-F238E27FC236}">
                <a16:creationId xmlns:a16="http://schemas.microsoft.com/office/drawing/2014/main" id="{94AC2D1B-1415-444E-86FD-45C715F2230E}"/>
              </a:ext>
            </a:extLst>
          </p:cNvPr>
          <p:cNvSpPr/>
          <p:nvPr/>
        </p:nvSpPr>
        <p:spPr>
          <a:xfrm>
            <a:off x="1600200" y="3341009"/>
            <a:ext cx="6168612" cy="707886"/>
          </a:xfrm>
          <a:prstGeom prst="rect">
            <a:avLst/>
          </a:prstGeom>
        </p:spPr>
        <p:txBody>
          <a:bodyPr wrap="none">
            <a:spAutoFit/>
          </a:bodyPr>
          <a:lstStyle/>
          <a:p>
            <a:r>
              <a:rPr lang="en-US" sz="4000" dirty="0">
                <a:solidFill>
                  <a:schemeClr val="bg1"/>
                </a:solidFill>
              </a:rPr>
              <a:t>Understanding APD Services </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fontScale="90000"/>
          </a:bodyPr>
          <a:lstStyle/>
          <a:p>
            <a:r>
              <a:rPr lang="en-US" dirty="0"/>
              <a:t>Services for clients enrolled on the </a:t>
            </a:r>
            <a:r>
              <a:rPr lang="en-US" dirty="0" err="1"/>
              <a:t>iBudget</a:t>
            </a:r>
            <a:r>
              <a:rPr lang="en-US" dirty="0"/>
              <a:t> Home and Community-Based Services Waiver:</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7200" y="2057400"/>
            <a:ext cx="8229600" cy="3946525"/>
          </a:xfrm>
        </p:spPr>
        <p:txBody>
          <a:bodyPr>
            <a:normAutofit fontScale="92500"/>
          </a:bodyPr>
          <a:lstStyle/>
          <a:p>
            <a:r>
              <a:rPr lang="en-US" dirty="0"/>
              <a:t>The are currently 34,253 (as of 6/4/2018) persons enrolled on the Florida Medicaid’s Developmental Disabilities Individual Budgeting (</a:t>
            </a:r>
            <a:r>
              <a:rPr lang="en-US" dirty="0" err="1"/>
              <a:t>iBudget</a:t>
            </a:r>
            <a:r>
              <a:rPr lang="en-US" dirty="0"/>
              <a:t>) Waiver</a:t>
            </a:r>
          </a:p>
          <a:p>
            <a:r>
              <a:rPr lang="en-US" dirty="0"/>
              <a:t>The </a:t>
            </a:r>
            <a:r>
              <a:rPr lang="en-US" dirty="0" err="1"/>
              <a:t>iBudget</a:t>
            </a:r>
            <a:r>
              <a:rPr lang="en-US" dirty="0"/>
              <a:t> Waiver provides home and community-based supports and services to eligible persons with developmental disabilities living at home or in a home-like setting</a:t>
            </a:r>
          </a:p>
          <a:p>
            <a:endParaRPr lang="en-US" dirty="0"/>
          </a:p>
        </p:txBody>
      </p:sp>
    </p:spTree>
    <p:extLst>
      <p:ext uri="{BB962C8B-B14F-4D97-AF65-F5344CB8AC3E}">
        <p14:creationId xmlns:p14="http://schemas.microsoft.com/office/powerpoint/2010/main" val="905677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fontScale="90000"/>
          </a:bodyPr>
          <a:lstStyle/>
          <a:p>
            <a:r>
              <a:rPr lang="en-US" dirty="0"/>
              <a:t>Individuals enrolled in the </a:t>
            </a:r>
            <a:r>
              <a:rPr lang="en-US" dirty="0" err="1"/>
              <a:t>iBudget</a:t>
            </a:r>
            <a:r>
              <a:rPr lang="en-US" dirty="0"/>
              <a:t> Waiver should receive services that enable them to:</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7200" y="2057400"/>
            <a:ext cx="8229600" cy="3946525"/>
          </a:xfrm>
        </p:spPr>
        <p:txBody>
          <a:bodyPr>
            <a:normAutofit fontScale="92500" lnSpcReduction="10000"/>
          </a:bodyPr>
          <a:lstStyle/>
          <a:p>
            <a:r>
              <a:rPr lang="en-US" dirty="0"/>
              <a:t>Have a safe place to live.</a:t>
            </a:r>
          </a:p>
          <a:p>
            <a:r>
              <a:rPr lang="en-US" dirty="0"/>
              <a:t>Have a meaningful day activity.</a:t>
            </a:r>
          </a:p>
          <a:p>
            <a:r>
              <a:rPr lang="en-US" dirty="0"/>
              <a:t>Receive medically necessary medical and dental services.</a:t>
            </a:r>
          </a:p>
          <a:p>
            <a:r>
              <a:rPr lang="en-US" dirty="0"/>
              <a:t>Receive medically necessary supplies and equipment.</a:t>
            </a:r>
          </a:p>
          <a:p>
            <a:r>
              <a:rPr lang="en-US" dirty="0"/>
              <a:t>Receive transportation required to access necessary waiver services.</a:t>
            </a:r>
          </a:p>
          <a:p>
            <a:endParaRPr lang="en-US" dirty="0"/>
          </a:p>
        </p:txBody>
      </p:sp>
    </p:spTree>
    <p:extLst>
      <p:ext uri="{BB962C8B-B14F-4D97-AF65-F5344CB8AC3E}">
        <p14:creationId xmlns:p14="http://schemas.microsoft.com/office/powerpoint/2010/main" val="426655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a:bodyPr>
          <a:lstStyle/>
          <a:p>
            <a:r>
              <a:rPr lang="en-US" dirty="0"/>
              <a:t>The purpose of the </a:t>
            </a:r>
            <a:r>
              <a:rPr lang="en-US" dirty="0" err="1"/>
              <a:t>iBudget</a:t>
            </a:r>
            <a:r>
              <a:rPr lang="en-US" dirty="0"/>
              <a:t> Waiver is to:</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7200" y="2057400"/>
            <a:ext cx="8229600" cy="3946525"/>
          </a:xfrm>
        </p:spPr>
        <p:txBody>
          <a:bodyPr>
            <a:normAutofit fontScale="92500" lnSpcReduction="10000"/>
          </a:bodyPr>
          <a:lstStyle/>
          <a:p>
            <a:r>
              <a:rPr lang="en-US" dirty="0"/>
              <a:t>Promote and maintain the health and welfare of eligible individuals with developmental disabilities.</a:t>
            </a:r>
          </a:p>
          <a:p>
            <a:r>
              <a:rPr lang="en-US" dirty="0"/>
              <a:t>Provide medically necessary supports and services to delay or prevent institutionalization.</a:t>
            </a:r>
          </a:p>
          <a:p>
            <a:r>
              <a:rPr lang="en-US" dirty="0"/>
              <a:t>Foster the principles of self-determination as a foundation for services and supports.</a:t>
            </a:r>
          </a:p>
          <a:p>
            <a:r>
              <a:rPr lang="en-US" dirty="0"/>
              <a:t>Waiver is the payor of last resort.</a:t>
            </a:r>
          </a:p>
          <a:p>
            <a:endParaRPr lang="en-US" dirty="0"/>
          </a:p>
        </p:txBody>
      </p:sp>
    </p:spTree>
    <p:extLst>
      <p:ext uri="{BB962C8B-B14F-4D97-AF65-F5344CB8AC3E}">
        <p14:creationId xmlns:p14="http://schemas.microsoft.com/office/powerpoint/2010/main" val="6119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a:bodyPr>
          <a:lstStyle/>
          <a:p>
            <a:r>
              <a:rPr lang="en-US" dirty="0" err="1"/>
              <a:t>iBudget</a:t>
            </a:r>
            <a:r>
              <a:rPr lang="en-US" dirty="0"/>
              <a:t> Services include:</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7200" y="1600200"/>
            <a:ext cx="8229600" cy="4419600"/>
          </a:xfrm>
        </p:spPr>
        <p:txBody>
          <a:bodyPr>
            <a:normAutofit lnSpcReduction="10000"/>
          </a:bodyPr>
          <a:lstStyle/>
          <a:p>
            <a:r>
              <a:rPr lang="en-US" dirty="0"/>
              <a:t>Life Skills Development:</a:t>
            </a:r>
          </a:p>
          <a:p>
            <a:pPr lvl="1"/>
            <a:r>
              <a:rPr lang="en-US" dirty="0"/>
              <a:t>Level 1 (companion services);</a:t>
            </a:r>
          </a:p>
          <a:p>
            <a:pPr lvl="1"/>
            <a:r>
              <a:rPr lang="en-US" dirty="0"/>
              <a:t>Level 2 (supported employment); and,</a:t>
            </a:r>
          </a:p>
          <a:p>
            <a:pPr lvl="1"/>
            <a:r>
              <a:rPr lang="en-US" dirty="0"/>
              <a:t>Level 3 (adult day training)</a:t>
            </a:r>
          </a:p>
          <a:p>
            <a:r>
              <a:rPr lang="en-US" dirty="0"/>
              <a:t>Supplies and Equipment:</a:t>
            </a:r>
          </a:p>
          <a:p>
            <a:pPr lvl="1"/>
            <a:r>
              <a:rPr lang="en-US" dirty="0"/>
              <a:t>Consumable Medical Supplies;</a:t>
            </a:r>
          </a:p>
          <a:p>
            <a:pPr lvl="1"/>
            <a:r>
              <a:rPr lang="en-US" dirty="0"/>
              <a:t>Durable Medical Equipment and Supplies;</a:t>
            </a:r>
          </a:p>
          <a:p>
            <a:pPr lvl="1"/>
            <a:r>
              <a:rPr lang="en-US" dirty="0"/>
              <a:t>Environmental Accessibility Adaptations; and,</a:t>
            </a:r>
          </a:p>
          <a:p>
            <a:pPr lvl="1"/>
            <a:r>
              <a:rPr lang="en-US" dirty="0"/>
              <a:t>Personal Emergency Response Systems</a:t>
            </a:r>
          </a:p>
          <a:p>
            <a:pPr lvl="1"/>
            <a:endParaRPr lang="en-US" dirty="0"/>
          </a:p>
        </p:txBody>
      </p:sp>
    </p:spTree>
    <p:extLst>
      <p:ext uri="{BB962C8B-B14F-4D97-AF65-F5344CB8AC3E}">
        <p14:creationId xmlns:p14="http://schemas.microsoft.com/office/powerpoint/2010/main" val="145238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a:bodyPr>
          <a:lstStyle/>
          <a:p>
            <a:r>
              <a:rPr lang="en-US" dirty="0"/>
              <a:t>iBudget Services include:</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7200" y="1600200"/>
            <a:ext cx="8229600" cy="4419600"/>
          </a:xfrm>
        </p:spPr>
        <p:txBody>
          <a:bodyPr>
            <a:normAutofit/>
          </a:bodyPr>
          <a:lstStyle/>
          <a:p>
            <a:r>
              <a:rPr lang="en-US" dirty="0"/>
              <a:t>Personal Supports:</a:t>
            </a:r>
          </a:p>
          <a:p>
            <a:pPr lvl="1"/>
            <a:r>
              <a:rPr lang="en-US" dirty="0"/>
              <a:t>Personal care and companion for individuals age 21 and older; and,</a:t>
            </a:r>
          </a:p>
          <a:p>
            <a:pPr lvl="1"/>
            <a:r>
              <a:rPr lang="en-US" dirty="0"/>
              <a:t>Respite Care (for individuals under 21 in the family home) </a:t>
            </a:r>
          </a:p>
          <a:p>
            <a:r>
              <a:rPr lang="en-US" dirty="0"/>
              <a:t>Residential Services;</a:t>
            </a:r>
          </a:p>
          <a:p>
            <a:pPr lvl="1"/>
            <a:r>
              <a:rPr lang="en-US" dirty="0"/>
              <a:t>Residential Habilitation (Standard, Behavior Focused, Intensive Behavior; Specialized Medical Home Care; and Supported Living Coaching)</a:t>
            </a:r>
          </a:p>
          <a:p>
            <a:pPr lvl="1"/>
            <a:endParaRPr lang="en-US" dirty="0"/>
          </a:p>
        </p:txBody>
      </p:sp>
    </p:spTree>
    <p:extLst>
      <p:ext uri="{BB962C8B-B14F-4D97-AF65-F5344CB8AC3E}">
        <p14:creationId xmlns:p14="http://schemas.microsoft.com/office/powerpoint/2010/main" val="538714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a:bodyPr>
          <a:lstStyle/>
          <a:p>
            <a:r>
              <a:rPr lang="en-US" dirty="0"/>
              <a:t>iBudget Services include:</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7200" y="1600200"/>
            <a:ext cx="8229600" cy="4419600"/>
          </a:xfrm>
        </p:spPr>
        <p:txBody>
          <a:bodyPr>
            <a:normAutofit/>
          </a:bodyPr>
          <a:lstStyle/>
          <a:p>
            <a:r>
              <a:rPr lang="en-US" dirty="0"/>
              <a:t>Waiver Support Coordination</a:t>
            </a:r>
          </a:p>
          <a:p>
            <a:r>
              <a:rPr lang="en-US" dirty="0"/>
              <a:t>Therapeutic Supports and Wellness:</a:t>
            </a:r>
          </a:p>
          <a:p>
            <a:pPr lvl="1"/>
            <a:r>
              <a:rPr lang="en-US" dirty="0"/>
              <a:t>Private Duty Nursing; Residential Nursing; Skilled Nursing; Dietician Services; Respiratory Therapy; Speech Therapy; Occupational Therapy; Physical Therapy; Specialized Mental Health Counseling; Behavior Analysis Services; and Behavior Assistant Services.</a:t>
            </a:r>
          </a:p>
          <a:p>
            <a:pPr lvl="1"/>
            <a:endParaRPr lang="en-US" dirty="0"/>
          </a:p>
        </p:txBody>
      </p:sp>
    </p:spTree>
    <p:extLst>
      <p:ext uri="{BB962C8B-B14F-4D97-AF65-F5344CB8AC3E}">
        <p14:creationId xmlns:p14="http://schemas.microsoft.com/office/powerpoint/2010/main" val="221354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a:bodyPr>
          <a:lstStyle/>
          <a:p>
            <a:r>
              <a:rPr lang="en-US" dirty="0"/>
              <a:t>iBudget Services include:</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7200" y="2057400"/>
            <a:ext cx="8229600" cy="3962400"/>
          </a:xfrm>
        </p:spPr>
        <p:txBody>
          <a:bodyPr>
            <a:normAutofit/>
          </a:bodyPr>
          <a:lstStyle/>
          <a:p>
            <a:r>
              <a:rPr lang="en-US" dirty="0"/>
              <a:t>Transportation; and</a:t>
            </a:r>
            <a:endParaRPr lang="en-US" dirty="0">
              <a:solidFill>
                <a:srgbClr val="FF0000"/>
              </a:solidFill>
            </a:endParaRPr>
          </a:p>
          <a:p>
            <a:r>
              <a:rPr lang="en-US" dirty="0"/>
              <a:t>Adult Dental Services </a:t>
            </a:r>
            <a:endParaRPr lang="en-US" dirty="0">
              <a:solidFill>
                <a:srgbClr val="FF0000"/>
              </a:solidFill>
            </a:endParaRPr>
          </a:p>
          <a:p>
            <a:pPr lvl="1"/>
            <a:endParaRPr lang="en-US" dirty="0"/>
          </a:p>
        </p:txBody>
      </p:sp>
    </p:spTree>
    <p:extLst>
      <p:ext uri="{BB962C8B-B14F-4D97-AF65-F5344CB8AC3E}">
        <p14:creationId xmlns:p14="http://schemas.microsoft.com/office/powerpoint/2010/main" val="3293675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a:bodyPr>
          <a:lstStyle/>
          <a:p>
            <a:r>
              <a:rPr lang="en-US" dirty="0"/>
              <a:t> Examples of Partnerships between </a:t>
            </a:r>
            <a:br>
              <a:rPr lang="en-US" dirty="0"/>
            </a:br>
            <a:r>
              <a:rPr lang="en-US" dirty="0"/>
              <a:t>APD and Local Communities:</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7200" y="2057400"/>
            <a:ext cx="8229600" cy="3962400"/>
          </a:xfrm>
        </p:spPr>
        <p:txBody>
          <a:bodyPr>
            <a:normAutofit fontScale="92500" lnSpcReduction="10000"/>
          </a:bodyPr>
          <a:lstStyle/>
          <a:p>
            <a:pPr marL="457200" lvl="1" indent="0">
              <a:buNone/>
            </a:pPr>
            <a:r>
              <a:rPr lang="en-US" dirty="0"/>
              <a:t>Waitlist Coordinators provide clients with information about resources available: APD online Resource Directory and other community guides and resource directories available in each Region.</a:t>
            </a:r>
          </a:p>
          <a:p>
            <a:pPr lvl="1"/>
            <a:r>
              <a:rPr lang="en-US" dirty="0" err="1"/>
              <a:t>Voc</a:t>
            </a:r>
            <a:r>
              <a:rPr lang="en-US" dirty="0"/>
              <a:t> Rehab</a:t>
            </a:r>
          </a:p>
          <a:p>
            <a:pPr lvl="1"/>
            <a:r>
              <a:rPr lang="en-US" dirty="0"/>
              <a:t>CARD Center for Autism and Related Disabilities</a:t>
            </a:r>
          </a:p>
          <a:p>
            <a:pPr lvl="1"/>
            <a:r>
              <a:rPr lang="en-US" dirty="0"/>
              <a:t>United Way, (food/clothes)</a:t>
            </a:r>
          </a:p>
          <a:p>
            <a:pPr lvl="1"/>
            <a:r>
              <a:rPr lang="en-US" dirty="0"/>
              <a:t>Goodwill Industries, Salvation Army, Community Health Centers</a:t>
            </a:r>
          </a:p>
        </p:txBody>
      </p:sp>
    </p:spTree>
    <p:extLst>
      <p:ext uri="{BB962C8B-B14F-4D97-AF65-F5344CB8AC3E}">
        <p14:creationId xmlns:p14="http://schemas.microsoft.com/office/powerpoint/2010/main" val="804726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a:bodyPr>
          <a:lstStyle/>
          <a:p>
            <a:r>
              <a:rPr lang="en-US" dirty="0"/>
              <a:t> Questions and Answers:</a:t>
            </a:r>
          </a:p>
        </p:txBody>
      </p:sp>
      <p:pic>
        <p:nvPicPr>
          <p:cNvPr id="5" name="Content Placeholder 4">
            <a:extLst>
              <a:ext uri="{FF2B5EF4-FFF2-40B4-BE49-F238E27FC236}">
                <a16:creationId xmlns:a16="http://schemas.microsoft.com/office/drawing/2014/main" id="{B3A15276-BC8D-4EDC-B6C5-75640C70BFD0}"/>
              </a:ext>
            </a:extLst>
          </p:cNvPr>
          <p:cNvPicPr>
            <a:picLocks noGrp="1" noChangeAspect="1"/>
          </p:cNvPicPr>
          <p:nvPr>
            <p:ph idx="1"/>
          </p:nvPr>
        </p:nvPicPr>
        <p:blipFill>
          <a:blip r:embed="rId4"/>
          <a:stretch>
            <a:fillRect/>
          </a:stretch>
        </p:blipFill>
        <p:spPr>
          <a:xfrm>
            <a:off x="3176587" y="1905000"/>
            <a:ext cx="2790825" cy="3190875"/>
          </a:xfrm>
          <a:prstGeom prst="rect">
            <a:avLst/>
          </a:prstGeom>
        </p:spPr>
      </p:pic>
    </p:spTree>
    <p:extLst>
      <p:ext uri="{BB962C8B-B14F-4D97-AF65-F5344CB8AC3E}">
        <p14:creationId xmlns:p14="http://schemas.microsoft.com/office/powerpoint/2010/main" val="87037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a:bodyPr>
          <a:lstStyle/>
          <a:p>
            <a:r>
              <a:rPr lang="en-US" dirty="0"/>
              <a:t> Thank You!</a:t>
            </a:r>
          </a:p>
        </p:txBody>
      </p:sp>
      <p:sp>
        <p:nvSpPr>
          <p:cNvPr id="6" name="Content Placeholder 5">
            <a:extLst>
              <a:ext uri="{FF2B5EF4-FFF2-40B4-BE49-F238E27FC236}">
                <a16:creationId xmlns:a16="http://schemas.microsoft.com/office/drawing/2014/main" id="{E4BA96B5-BBD5-469D-B071-E8C70816318A}"/>
              </a:ext>
            </a:extLst>
          </p:cNvPr>
          <p:cNvSpPr>
            <a:spLocks noGrp="1"/>
          </p:cNvSpPr>
          <p:nvPr>
            <p:ph idx="1"/>
          </p:nvPr>
        </p:nvSpPr>
        <p:spPr/>
        <p:txBody>
          <a:bodyPr>
            <a:normAutofit lnSpcReduction="10000"/>
          </a:bodyPr>
          <a:lstStyle/>
          <a:p>
            <a:pPr marL="0" indent="0" algn="ctr">
              <a:buNone/>
            </a:pPr>
            <a:r>
              <a:rPr lang="en-US" dirty="0"/>
              <a:t>Liesl Ramos, Program Administrator, Tallahassee </a:t>
            </a:r>
          </a:p>
          <a:p>
            <a:pPr marL="0" indent="0" algn="ctr">
              <a:buNone/>
            </a:pPr>
            <a:r>
              <a:rPr lang="en-US" dirty="0"/>
              <a:t>(850) 487-4842</a:t>
            </a:r>
          </a:p>
          <a:p>
            <a:pPr marL="0" indent="0" algn="ctr">
              <a:buNone/>
            </a:pPr>
            <a:r>
              <a:rPr lang="en-US" dirty="0">
                <a:hlinkClick r:id="rId4"/>
              </a:rPr>
              <a:t>Liesl.Ramos@apdcares.org</a:t>
            </a:r>
            <a:endParaRPr lang="en-US" dirty="0"/>
          </a:p>
          <a:p>
            <a:pPr marL="0" indent="0" algn="ctr">
              <a:buNone/>
            </a:pPr>
            <a:endParaRPr lang="en-US" dirty="0"/>
          </a:p>
          <a:p>
            <a:pPr marL="0" indent="0" algn="ctr">
              <a:buNone/>
            </a:pPr>
            <a:r>
              <a:rPr lang="en-US" dirty="0"/>
              <a:t>Maria Goris, Community Affairs, Supported Employment Liaison, Area 7, Central Region</a:t>
            </a:r>
          </a:p>
          <a:p>
            <a:pPr marL="0" indent="0" algn="ctr">
              <a:buNone/>
            </a:pPr>
            <a:r>
              <a:rPr lang="en-US" dirty="0"/>
              <a:t>(407) 245-0440</a:t>
            </a:r>
          </a:p>
          <a:p>
            <a:pPr marL="0" indent="0" algn="ctr">
              <a:buNone/>
            </a:pPr>
            <a:r>
              <a:rPr lang="en-US" dirty="0">
                <a:hlinkClick r:id="rId5"/>
              </a:rPr>
              <a:t>Maria.Goris@apdcares.org</a:t>
            </a:r>
            <a:endParaRPr lang="en-US" dirty="0"/>
          </a:p>
          <a:p>
            <a:pPr marL="0" indent="0" algn="ctr">
              <a:buNone/>
            </a:pPr>
            <a:endParaRPr lang="en-US" dirty="0"/>
          </a:p>
        </p:txBody>
      </p:sp>
    </p:spTree>
    <p:extLst>
      <p:ext uri="{BB962C8B-B14F-4D97-AF65-F5344CB8AC3E}">
        <p14:creationId xmlns:p14="http://schemas.microsoft.com/office/powerpoint/2010/main" val="9834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The Agency serves persons with developmental disabilities including:</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p:txBody>
          <a:bodyPr>
            <a:normAutofit fontScale="92500" lnSpcReduction="10000"/>
          </a:bodyPr>
          <a:lstStyle/>
          <a:p>
            <a:r>
              <a:rPr lang="en-US" dirty="0"/>
              <a:t>Intellectual Disability, </a:t>
            </a:r>
          </a:p>
          <a:p>
            <a:r>
              <a:rPr lang="en-US" dirty="0"/>
              <a:t>Autism, </a:t>
            </a:r>
          </a:p>
          <a:p>
            <a:r>
              <a:rPr lang="en-US" dirty="0"/>
              <a:t>Spina Bifida, </a:t>
            </a:r>
          </a:p>
          <a:p>
            <a:r>
              <a:rPr lang="en-US" dirty="0"/>
              <a:t>Cerebral Palsy, </a:t>
            </a:r>
          </a:p>
          <a:p>
            <a:r>
              <a:rPr lang="en-US" dirty="0"/>
              <a:t>Prader-Willi syndrome, </a:t>
            </a:r>
          </a:p>
          <a:p>
            <a:r>
              <a:rPr lang="en-US" dirty="0"/>
              <a:t>Down syndrome, </a:t>
            </a:r>
          </a:p>
          <a:p>
            <a:r>
              <a:rPr lang="en-US" dirty="0"/>
              <a:t>Phelan-</a:t>
            </a:r>
            <a:r>
              <a:rPr lang="en-US" dirty="0" err="1"/>
              <a:t>McDermid</a:t>
            </a:r>
            <a:r>
              <a:rPr lang="en-US" dirty="0"/>
              <a:t> syndrome, </a:t>
            </a:r>
          </a:p>
          <a:p>
            <a:r>
              <a:rPr lang="en-US" dirty="0"/>
              <a:t>Or children between the ages of 3 and 5 at high risk for a developmental disability; and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In addition to having a </a:t>
            </a:r>
            <a:br>
              <a:rPr lang="en-US" dirty="0"/>
            </a:br>
            <a:r>
              <a:rPr lang="en-US" dirty="0"/>
              <a:t>developmental disability: </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p:txBody>
          <a:bodyPr>
            <a:normAutofit/>
          </a:bodyPr>
          <a:lstStyle/>
          <a:p>
            <a:r>
              <a:rPr lang="en-US" dirty="0"/>
              <a:t>It must manifest before the age of 18;</a:t>
            </a:r>
          </a:p>
          <a:p>
            <a:r>
              <a:rPr lang="en-US" dirty="0"/>
              <a:t>Must constitute a substantial handicap that can reasonably be expected to continue indefinitely;</a:t>
            </a:r>
          </a:p>
          <a:p>
            <a:r>
              <a:rPr lang="en-US" dirty="0"/>
              <a:t>The individual must be at least 3 years of age; and</a:t>
            </a:r>
          </a:p>
          <a:p>
            <a:r>
              <a:rPr lang="en-US" dirty="0"/>
              <a:t>Must be a resident of and domiciled in the State of Florida</a:t>
            </a:r>
          </a:p>
          <a:p>
            <a:endParaRPr lang="en-US" dirty="0"/>
          </a:p>
        </p:txBody>
      </p:sp>
    </p:spTree>
    <p:extLst>
      <p:ext uri="{BB962C8B-B14F-4D97-AF65-F5344CB8AC3E}">
        <p14:creationId xmlns:p14="http://schemas.microsoft.com/office/powerpoint/2010/main" val="134477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fontScale="90000"/>
          </a:bodyPr>
          <a:lstStyle/>
          <a:p>
            <a:r>
              <a:rPr lang="en-US" dirty="0"/>
              <a:t>Once a person is approved to receive APD services and becomes a client of the Agency:</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7200" y="2179638"/>
            <a:ext cx="8229600" cy="3946525"/>
          </a:xfrm>
        </p:spPr>
        <p:txBody>
          <a:bodyPr>
            <a:normAutofit fontScale="92500"/>
          </a:bodyPr>
          <a:lstStyle/>
          <a:p>
            <a:r>
              <a:rPr lang="en-US" dirty="0"/>
              <a:t>The Agency is required by law to assign a Waiting List Priority Category from the highest priority (Category 1) to the lowest (Category 7)</a:t>
            </a:r>
          </a:p>
          <a:p>
            <a:r>
              <a:rPr lang="en-US" dirty="0"/>
              <a:t>People in crisis (those who are homeless, are a danger to self or others, and/or their caregiver is unable to provide care) have first priority and children in the Child Welfare System are given second priority. </a:t>
            </a:r>
          </a:p>
          <a:p>
            <a:endParaRPr lang="en-US" dirty="0"/>
          </a:p>
        </p:txBody>
      </p:sp>
    </p:spTree>
    <p:extLst>
      <p:ext uri="{BB962C8B-B14F-4D97-AF65-F5344CB8AC3E}">
        <p14:creationId xmlns:p14="http://schemas.microsoft.com/office/powerpoint/2010/main" val="32027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fontScale="90000"/>
          </a:bodyPr>
          <a:lstStyle/>
          <a:p>
            <a:r>
              <a:rPr lang="en-US" dirty="0"/>
              <a:t>The Waiting List for the </a:t>
            </a:r>
            <a:r>
              <a:rPr lang="en-US" dirty="0" err="1"/>
              <a:t>iBudget</a:t>
            </a:r>
            <a:r>
              <a:rPr lang="en-US" dirty="0"/>
              <a:t> Home and Community-Based Services Waiver</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7200" y="2179638"/>
            <a:ext cx="8229600" cy="3946525"/>
          </a:xfrm>
        </p:spPr>
        <p:txBody>
          <a:bodyPr>
            <a:normAutofit fontScale="85000" lnSpcReduction="20000"/>
          </a:bodyPr>
          <a:lstStyle/>
          <a:p>
            <a:r>
              <a:rPr lang="en-US" dirty="0"/>
              <a:t>The Agency currently has 21,349 persons on the Waiting List (as of 6/4/2018)</a:t>
            </a:r>
          </a:p>
          <a:p>
            <a:r>
              <a:rPr lang="en-US" dirty="0"/>
              <a:t>There is not an actual timeframe for how long it takes from the time someone goes on the Waiting List to when they enroll on the waiver and begin receiving services.  </a:t>
            </a:r>
          </a:p>
          <a:p>
            <a:r>
              <a:rPr lang="en-US" dirty="0"/>
              <a:t>Each year, the number of individuals who can be added to the waiver is contingent upon the availability of funds, the individual’s level of need, and their Wait List category.  </a:t>
            </a:r>
          </a:p>
          <a:p>
            <a:endParaRPr lang="en-US" dirty="0"/>
          </a:p>
        </p:txBody>
      </p:sp>
    </p:spTree>
    <p:extLst>
      <p:ext uri="{BB962C8B-B14F-4D97-AF65-F5344CB8AC3E}">
        <p14:creationId xmlns:p14="http://schemas.microsoft.com/office/powerpoint/2010/main" val="122728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p:txBody>
          <a:bodyPr>
            <a:normAutofit fontScale="90000"/>
          </a:bodyPr>
          <a:lstStyle/>
          <a:p>
            <a:r>
              <a:rPr lang="en-US" dirty="0"/>
              <a:t>Services while the individual is on the Waiting List may consist of the following:</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sz="half" idx="1"/>
          </p:nvPr>
        </p:nvSpPr>
        <p:spPr>
          <a:xfrm>
            <a:off x="457200" y="1872660"/>
            <a:ext cx="4038600" cy="4525963"/>
          </a:xfrm>
        </p:spPr>
        <p:txBody>
          <a:bodyPr>
            <a:normAutofit fontScale="85000" lnSpcReduction="20000"/>
          </a:bodyPr>
          <a:lstStyle/>
          <a:p>
            <a:r>
              <a:rPr lang="en-US" dirty="0"/>
              <a:t>Adult Day Training, Companion, Supported Employment</a:t>
            </a:r>
          </a:p>
          <a:p>
            <a:r>
              <a:rPr lang="en-US" dirty="0"/>
              <a:t>Competency Training</a:t>
            </a:r>
          </a:p>
          <a:p>
            <a:r>
              <a:rPr lang="en-US" dirty="0"/>
              <a:t>Dental Services</a:t>
            </a:r>
          </a:p>
          <a:p>
            <a:r>
              <a:rPr lang="en-US" dirty="0"/>
              <a:t>In-Home Subsidies</a:t>
            </a:r>
          </a:p>
          <a:p>
            <a:r>
              <a:rPr lang="en-US" dirty="0"/>
              <a:t>Nursing</a:t>
            </a:r>
          </a:p>
          <a:p>
            <a:r>
              <a:rPr lang="en-US" dirty="0"/>
              <a:t>Personal Supports, Respite</a:t>
            </a:r>
          </a:p>
          <a:p>
            <a:r>
              <a:rPr lang="en-US" dirty="0"/>
              <a:t>Psychological Evaluations, Assessments, Medical Evaluations</a:t>
            </a:r>
          </a:p>
          <a:p>
            <a:r>
              <a:rPr lang="en-US" dirty="0"/>
              <a:t>Residential Habilitation</a:t>
            </a:r>
          </a:p>
          <a:p>
            <a:endParaRPr lang="en-US" dirty="0"/>
          </a:p>
        </p:txBody>
      </p:sp>
      <p:sp>
        <p:nvSpPr>
          <p:cNvPr id="5" name="Content Placeholder 4">
            <a:extLst>
              <a:ext uri="{FF2B5EF4-FFF2-40B4-BE49-F238E27FC236}">
                <a16:creationId xmlns:a16="http://schemas.microsoft.com/office/drawing/2014/main" id="{75848BBA-C712-4E6E-9969-194F1F755B91}"/>
              </a:ext>
            </a:extLst>
          </p:cNvPr>
          <p:cNvSpPr>
            <a:spLocks noGrp="1"/>
          </p:cNvSpPr>
          <p:nvPr>
            <p:ph sz="half" idx="2"/>
          </p:nvPr>
        </p:nvSpPr>
        <p:spPr>
          <a:xfrm>
            <a:off x="4674326" y="1872661"/>
            <a:ext cx="4038600" cy="4525963"/>
          </a:xfrm>
        </p:spPr>
        <p:txBody>
          <a:bodyPr>
            <a:normAutofit fontScale="85000" lnSpcReduction="20000"/>
          </a:bodyPr>
          <a:lstStyle/>
          <a:p>
            <a:r>
              <a:rPr lang="en-US" dirty="0"/>
              <a:t>Supported Living Coaching</a:t>
            </a:r>
          </a:p>
          <a:p>
            <a:r>
              <a:rPr lang="en-US" dirty="0"/>
              <a:t>Therapies: Dietician, Occupational, Speech, Physical, Respiratory, Specialized Mental Health Counseling</a:t>
            </a:r>
          </a:p>
          <a:p>
            <a:r>
              <a:rPr lang="en-US" dirty="0"/>
              <a:t>Transportation</a:t>
            </a:r>
          </a:p>
          <a:p>
            <a:r>
              <a:rPr lang="en-US" dirty="0"/>
              <a:t>Durable Medical Equipment, Vehicle Modification, Environmental Accessibility Adaptation</a:t>
            </a:r>
          </a:p>
          <a:p>
            <a:endParaRPr lang="en-US" dirty="0"/>
          </a:p>
        </p:txBody>
      </p:sp>
    </p:spTree>
    <p:extLst>
      <p:ext uri="{BB962C8B-B14F-4D97-AF65-F5344CB8AC3E}">
        <p14:creationId xmlns:p14="http://schemas.microsoft.com/office/powerpoint/2010/main" val="290776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a:bodyPr>
          <a:lstStyle/>
          <a:p>
            <a:r>
              <a:rPr lang="en-US" dirty="0"/>
              <a:t>Services while the client is on the Waiting List:</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7200" y="2057400"/>
            <a:ext cx="8229600" cy="3946525"/>
          </a:xfrm>
        </p:spPr>
        <p:txBody>
          <a:bodyPr>
            <a:normAutofit/>
          </a:bodyPr>
          <a:lstStyle/>
          <a:p>
            <a:r>
              <a:rPr lang="en-US" dirty="0"/>
              <a:t>Are subject to the availability of funds</a:t>
            </a:r>
          </a:p>
          <a:p>
            <a:r>
              <a:rPr lang="en-US" dirty="0"/>
              <a:t>Must be requested from the Region office corresponding to your physical residence</a:t>
            </a:r>
          </a:p>
          <a:p>
            <a:r>
              <a:rPr lang="en-US" dirty="0"/>
              <a:t>Are available to clients who are eligible for APD services</a:t>
            </a:r>
          </a:p>
          <a:p>
            <a:r>
              <a:rPr lang="en-US" dirty="0"/>
              <a:t>Are approved for the current fiscal year and non-recurring</a:t>
            </a:r>
          </a:p>
          <a:p>
            <a:endParaRPr lang="en-US" dirty="0"/>
          </a:p>
        </p:txBody>
      </p:sp>
    </p:spTree>
    <p:extLst>
      <p:ext uri="{BB962C8B-B14F-4D97-AF65-F5344CB8AC3E}">
        <p14:creationId xmlns:p14="http://schemas.microsoft.com/office/powerpoint/2010/main" val="13173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a:bodyPr>
          <a:lstStyle/>
          <a:p>
            <a:r>
              <a:rPr lang="en-US" dirty="0"/>
              <a:t>Services while the client is on the Waiting List:</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7200" y="2057400"/>
            <a:ext cx="8229600" cy="3946525"/>
          </a:xfrm>
        </p:spPr>
        <p:txBody>
          <a:bodyPr>
            <a:normAutofit/>
          </a:bodyPr>
          <a:lstStyle/>
          <a:p>
            <a:r>
              <a:rPr lang="en-US" dirty="0"/>
              <a:t>May be approved after the Region has explored all other available funding options</a:t>
            </a:r>
          </a:p>
          <a:p>
            <a:r>
              <a:rPr lang="en-US" dirty="0"/>
              <a:t>May be approved after making a determination of medical necessity</a:t>
            </a:r>
          </a:p>
          <a:p>
            <a:endParaRPr lang="en-US" dirty="0"/>
          </a:p>
        </p:txBody>
      </p:sp>
    </p:spTree>
    <p:extLst>
      <p:ext uri="{BB962C8B-B14F-4D97-AF65-F5344CB8AC3E}">
        <p14:creationId xmlns:p14="http://schemas.microsoft.com/office/powerpoint/2010/main" val="235719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Title 2">
            <a:extLst>
              <a:ext uri="{FF2B5EF4-FFF2-40B4-BE49-F238E27FC236}">
                <a16:creationId xmlns:a16="http://schemas.microsoft.com/office/drawing/2014/main" id="{A005C66B-FAEF-4BC1-8C52-147DCECB5D77}"/>
              </a:ext>
            </a:extLst>
          </p:cNvPr>
          <p:cNvSpPr>
            <a:spLocks noGrp="1"/>
          </p:cNvSpPr>
          <p:nvPr>
            <p:ph type="title"/>
          </p:nvPr>
        </p:nvSpPr>
        <p:spPr>
          <a:xfrm>
            <a:off x="457200" y="274638"/>
            <a:ext cx="8229600" cy="1630362"/>
          </a:xfrm>
        </p:spPr>
        <p:txBody>
          <a:bodyPr>
            <a:normAutofit/>
          </a:bodyPr>
          <a:lstStyle/>
          <a:p>
            <a:r>
              <a:rPr lang="en-US" dirty="0"/>
              <a:t>Services while the client is on the Waiting List:</a:t>
            </a:r>
          </a:p>
        </p:txBody>
      </p:sp>
      <p:sp>
        <p:nvSpPr>
          <p:cNvPr id="4" name="Content Placeholder 3">
            <a:extLst>
              <a:ext uri="{FF2B5EF4-FFF2-40B4-BE49-F238E27FC236}">
                <a16:creationId xmlns:a16="http://schemas.microsoft.com/office/drawing/2014/main" id="{DB4E74A3-9FF1-4ECA-9D1A-0DCB2FE6EDFF}"/>
              </a:ext>
            </a:extLst>
          </p:cNvPr>
          <p:cNvSpPr>
            <a:spLocks noGrp="1"/>
          </p:cNvSpPr>
          <p:nvPr>
            <p:ph idx="1"/>
          </p:nvPr>
        </p:nvSpPr>
        <p:spPr>
          <a:xfrm>
            <a:off x="457200" y="1905000"/>
            <a:ext cx="8229600" cy="4191000"/>
          </a:xfrm>
        </p:spPr>
        <p:txBody>
          <a:bodyPr>
            <a:normAutofit fontScale="25000" lnSpcReduction="20000"/>
          </a:bodyPr>
          <a:lstStyle/>
          <a:p>
            <a:pPr marL="344488" lvl="1" indent="-344488">
              <a:spcBef>
                <a:spcPts val="0"/>
              </a:spcBef>
              <a:spcAft>
                <a:spcPts val="0"/>
              </a:spcAft>
              <a:buClr>
                <a:schemeClr val="accent6">
                  <a:lumMod val="75000"/>
                </a:schemeClr>
              </a:buClr>
              <a:buFontTx/>
              <a:buNone/>
              <a:defRPr/>
            </a:pPr>
            <a:endParaRPr lang="en-US" sz="2400" dirty="0"/>
          </a:p>
          <a:p>
            <a:pPr marL="344488" lvl="1" indent="-344488">
              <a:spcBef>
                <a:spcPts val="0"/>
              </a:spcBef>
              <a:spcAft>
                <a:spcPts val="0"/>
              </a:spcAft>
              <a:buClr>
                <a:schemeClr val="accent6">
                  <a:lumMod val="75000"/>
                </a:schemeClr>
              </a:buClr>
              <a:buFontTx/>
              <a:buNone/>
              <a:defRPr/>
            </a:pPr>
            <a:r>
              <a:rPr lang="en-US" sz="8000" b="1" dirty="0"/>
              <a:t>Employment Enhancement Project (EEP)</a:t>
            </a:r>
          </a:p>
          <a:p>
            <a:pPr marL="344488" lvl="1" indent="-344488">
              <a:spcBef>
                <a:spcPts val="0"/>
              </a:spcBef>
              <a:spcAft>
                <a:spcPts val="0"/>
              </a:spcAft>
              <a:buClr>
                <a:schemeClr val="accent6">
                  <a:lumMod val="75000"/>
                </a:schemeClr>
              </a:buClr>
              <a:buFontTx/>
              <a:buNone/>
              <a:defRPr/>
            </a:pPr>
            <a:endParaRPr lang="en-US" sz="8000" b="1" dirty="0"/>
          </a:p>
          <a:p>
            <a:pPr>
              <a:spcBef>
                <a:spcPts val="0"/>
              </a:spcBef>
              <a:defRPr/>
            </a:pPr>
            <a:r>
              <a:rPr lang="en-US" sz="8000" dirty="0"/>
              <a:t>Purpose: Provide employment opportunities to consumers on the APD Waiting List who want jobs (competitive employment).</a:t>
            </a:r>
          </a:p>
          <a:p>
            <a:pPr>
              <a:spcBef>
                <a:spcPts val="0"/>
              </a:spcBef>
              <a:defRPr/>
            </a:pPr>
            <a:r>
              <a:rPr lang="en-US" sz="8000" dirty="0"/>
              <a:t>Job seekers must be 18 years of age or older (if in high school, in final year)</a:t>
            </a:r>
          </a:p>
          <a:p>
            <a:pPr>
              <a:spcBef>
                <a:spcPts val="0"/>
              </a:spcBef>
              <a:defRPr/>
            </a:pPr>
            <a:r>
              <a:rPr lang="en-US" sz="8000" dirty="0"/>
              <a:t>Complete phase 1 with Voc. Rehab prior to seeking EEP enrollment. </a:t>
            </a:r>
          </a:p>
          <a:p>
            <a:pPr marL="344488" lvl="1" indent="-344488">
              <a:spcBef>
                <a:spcPts val="0"/>
              </a:spcBef>
              <a:buClr>
                <a:schemeClr val="accent6">
                  <a:lumMod val="75000"/>
                </a:schemeClr>
              </a:buClr>
              <a:buNone/>
              <a:defRPr/>
            </a:pPr>
            <a:endParaRPr lang="en-US" sz="8000" b="1" dirty="0"/>
          </a:p>
          <a:p>
            <a:pPr marL="344488" lvl="1" indent="-344488">
              <a:spcBef>
                <a:spcPts val="0"/>
              </a:spcBef>
              <a:buClr>
                <a:schemeClr val="accent6">
                  <a:lumMod val="75000"/>
                </a:schemeClr>
              </a:buClr>
              <a:buNone/>
              <a:defRPr/>
            </a:pPr>
            <a:r>
              <a:rPr lang="en-US" sz="8000" b="1" dirty="0"/>
              <a:t>Annual Status Survey </a:t>
            </a:r>
            <a:br>
              <a:rPr lang="en-US" sz="8000" b="1" dirty="0"/>
            </a:br>
            <a:endParaRPr lang="en-US" sz="8000" b="1" dirty="0"/>
          </a:p>
          <a:p>
            <a:pPr>
              <a:spcBef>
                <a:spcPts val="0"/>
              </a:spcBef>
              <a:defRPr/>
            </a:pPr>
            <a:r>
              <a:rPr lang="en-US" sz="8000" dirty="0"/>
              <a:t>Mailed to each client on the WL on an annual basis</a:t>
            </a:r>
          </a:p>
          <a:p>
            <a:pPr>
              <a:spcBef>
                <a:spcPts val="0"/>
              </a:spcBef>
              <a:defRPr/>
            </a:pPr>
            <a:r>
              <a:rPr lang="en-US" sz="8000" dirty="0"/>
              <a:t>Provides opportunity for client and family to inform the agency of any change in circumstance</a:t>
            </a:r>
          </a:p>
          <a:p>
            <a:pPr>
              <a:spcBef>
                <a:spcPts val="0"/>
              </a:spcBef>
              <a:defRPr/>
            </a:pPr>
            <a:r>
              <a:rPr lang="en-US" sz="8000" dirty="0"/>
              <a:t>A response is necessary to keep records updated</a:t>
            </a:r>
          </a:p>
          <a:p>
            <a:pPr>
              <a:spcBef>
                <a:spcPts val="0"/>
              </a:spcBef>
              <a:defRPr/>
            </a:pPr>
            <a:r>
              <a:rPr lang="en-US" sz="8000" dirty="0"/>
              <a:t>If no response is received, the agency will make attempts to contact the client and/or family and may close their case if no contact is made</a:t>
            </a:r>
          </a:p>
        </p:txBody>
      </p:sp>
    </p:spTree>
    <p:extLst>
      <p:ext uri="{BB962C8B-B14F-4D97-AF65-F5344CB8AC3E}">
        <p14:creationId xmlns:p14="http://schemas.microsoft.com/office/powerpoint/2010/main" val="3036699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F2052FDE9AA44695E3B09E9B0E31E6" ma:contentTypeVersion="6" ma:contentTypeDescription="Create a new document." ma:contentTypeScope="" ma:versionID="4654f9c7576dd77365bd29cc3d884ec3">
  <xsd:schema xmlns:xsd="http://www.w3.org/2001/XMLSchema" xmlns:xs="http://www.w3.org/2001/XMLSchema" xmlns:p="http://schemas.microsoft.com/office/2006/metadata/properties" xmlns:ns2="78e19b0d-3f7d-4e78-976e-bd0c5819ec2b" xmlns:ns3="797cecf4-4c3c-4863-b5de-211e64af0b8f" targetNamespace="http://schemas.microsoft.com/office/2006/metadata/properties" ma:root="true" ma:fieldsID="0a1874f269b907bf567c089b86f2d8ba" ns2:_="" ns3:_="">
    <xsd:import namespace="78e19b0d-3f7d-4e78-976e-bd0c5819ec2b"/>
    <xsd:import namespace="797cecf4-4c3c-4863-b5de-211e64af0b8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e19b0d-3f7d-4e78-976e-bd0c5819ec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97cecf4-4c3c-4863-b5de-211e64af0b8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52FA89-1AB3-4D10-9B36-3CA60AFD5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e19b0d-3f7d-4e78-976e-bd0c5819ec2b"/>
    <ds:schemaRef ds:uri="797cecf4-4c3c-4863-b5de-211e64af0b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5B9E98-6423-407B-A1B1-F0239A0D320D}">
  <ds:schemaRefs>
    <ds:schemaRef ds:uri="http://schemas.microsoft.com/sharepoint/v3/contenttype/forms"/>
  </ds:schemaRefs>
</ds:datastoreItem>
</file>

<file path=customXml/itemProps3.xml><?xml version="1.0" encoding="utf-8"?>
<ds:datastoreItem xmlns:ds="http://schemas.openxmlformats.org/officeDocument/2006/customXml" ds:itemID="{69638835-E662-48EE-9ACD-0F75A36340A1}">
  <ds:schemaRefs>
    <ds:schemaRef ds:uri="797cecf4-4c3c-4863-b5de-211e64af0b8f"/>
    <ds:schemaRef ds:uri="78e19b0d-3f7d-4e78-976e-bd0c5819ec2b"/>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3421</TotalTime>
  <Words>946</Words>
  <Application>Microsoft Office PowerPoint</Application>
  <PresentationFormat>On-screen Show (4:3)</PresentationFormat>
  <Paragraphs>130</Paragraphs>
  <Slides>19</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The Agency serves persons with developmental disabilities including:</vt:lpstr>
      <vt:lpstr>In addition to having a  developmental disability: </vt:lpstr>
      <vt:lpstr>Once a person is approved to receive APD services and becomes a client of the Agency:</vt:lpstr>
      <vt:lpstr>The Waiting List for the iBudget Home and Community-Based Services Waiver</vt:lpstr>
      <vt:lpstr>Services while the individual is on the Waiting List may consist of the following:</vt:lpstr>
      <vt:lpstr>Services while the client is on the Waiting List:</vt:lpstr>
      <vt:lpstr>Services while the client is on the Waiting List:</vt:lpstr>
      <vt:lpstr>Services while the client is on the Waiting List:</vt:lpstr>
      <vt:lpstr>Services for clients enrolled on the iBudget Home and Community-Based Services Waiver:</vt:lpstr>
      <vt:lpstr>Individuals enrolled in the iBudget Waiver should receive services that enable them to:</vt:lpstr>
      <vt:lpstr>The purpose of the iBudget Waiver is to:</vt:lpstr>
      <vt:lpstr>iBudget Services include:</vt:lpstr>
      <vt:lpstr>iBudget Services include:</vt:lpstr>
      <vt:lpstr>iBudget Services include:</vt:lpstr>
      <vt:lpstr>iBudget Services include:</vt:lpstr>
      <vt:lpstr> Examples of Partnerships between  APD and Local Communities:</vt:lpstr>
      <vt:lpstr> Questions and Answers: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tharpek</dc:creator>
  <cp:lastModifiedBy>Zoe Linafelt</cp:lastModifiedBy>
  <cp:revision>73</cp:revision>
  <dcterms:created xsi:type="dcterms:W3CDTF">2011-04-05T17:34:54Z</dcterms:created>
  <dcterms:modified xsi:type="dcterms:W3CDTF">2018-06-08T20:56:11Z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0x0101008EF2052FDE9AA44695E3B09E9B0E31E6</vt:lpwstr>
  </property>
  <property fmtid="{D5CDD505-2E9C-101B-9397-08002B2CF9AE}" pid="3" name="_dlc_DocIdItemGuid">
    <vt:lpwstr>12d44106-dd32-4f62-a92d-10662a6cf9aa</vt:lpwstr>
  </property>
</Properties>
</file>